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2" r:id="rId4"/>
    <p:sldId id="274" r:id="rId5"/>
    <p:sldId id="275" r:id="rId6"/>
    <p:sldId id="264" r:id="rId7"/>
    <p:sldId id="276" r:id="rId8"/>
    <p:sldId id="277" r:id="rId9"/>
    <p:sldId id="278" r:id="rId10"/>
    <p:sldId id="27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56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DF3E-86FA-4740-8DDC-3C3C19811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93AAC-7BC0-43C6-A405-8A2805AF7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FD3E8-23D7-4217-997A-A3F27D84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6463A-E977-4D23-91F8-932B811D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CB6FF-87B1-4A55-AEE4-F94BB244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273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69F2-21D3-479D-A4FD-DE782506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26243-5905-4D33-A26E-B6D263F6D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E14BA-BF1B-41DA-B96D-4176219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25B89-AAE3-4A64-8FCF-C8757786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574AF-7A68-42DE-B9C4-FDE8EB08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159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CD019B-A9E4-4F27-9C4D-7E42080A2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6DF2A-FF7F-4FA8-9075-617BED525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440AC-3E43-4453-95B1-447C06DD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E8C-A1A3-4567-BFF1-DA0ECFDD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4C9E3-5454-49FD-B404-C30B6258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3557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F9BD-3417-4D66-BD24-AEFB9D4F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16C41-42B2-405B-B5E7-E2DEA92F2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F066F-56B1-44CC-A1E5-D3AB208D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AB8A7-D5D5-431C-9041-803DBD81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32B6D-5A4E-448A-A019-CD5B1F82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59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5F4B-ACE2-427F-9D25-BBFDE9E0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187FC-9135-4A6A-8BBF-64B99276B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4D780-60A3-48F6-B844-B474FAD9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4FBD2-70B9-4F46-A242-C1EA5D38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29EA4-8194-41F5-BC4F-57763504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17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E679-7296-4C95-AA5F-AC03F612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64400-E618-4F20-B579-728816372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10764-5166-40A7-A989-36690C5EA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138EC-3EA1-4E5D-B571-E2652BA1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A822F-217C-4997-A784-9927037B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A2163-F969-4158-A792-1A72D9E9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3531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F9A9-5824-4224-9066-961194C9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63D84-51A1-4419-A64F-0F9AAE38E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158AA-C3A9-4FCA-84CD-DB6114D3B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67A79-AD2C-4141-8BFE-6C22DBA15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C4A9B-43F4-4349-B4CE-F7E2A1025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3E97F4-FCE0-496D-9AAC-83A33D6F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E745BB-A68D-49FF-80FD-DA5FEEBC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2FDDB8-1C5C-4151-9458-567B2FA5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767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A703-9838-4EEC-ACB2-2BCE06F8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D87DC8-50F0-4C49-B10A-5628C918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D19BE-930E-4F08-AB4C-7F1945BC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80E6A-B6B0-46A5-B969-1E53E4F9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0683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4C5DE9-3C5C-416D-9977-FE43D603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AD3E5-FFDA-496E-84DB-4514453B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87E1B-9790-46A2-900E-E9174470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6228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62E7-CAA0-4F39-A17F-6B605DFCF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22F73-91C7-4917-8F10-6548FE78C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3986F-F4F8-4CB7-A2B0-69FAC096A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3F921-D732-485A-9E9D-FFA76D309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86533-7A00-4ABC-8075-3C3B74F5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031D5-92CE-46F2-A2CB-95A439DF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387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FABA-0B1F-4407-AB8D-EAD9D177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34108-1E39-4036-A6B9-D3C0E1E25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79C65-6AD6-4270-9FB0-F6DC17BB3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F2975-F6C0-4E81-948C-A48CFFBE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6245-AF3D-4D9C-9098-6CD4CE958BD8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DFD0E-0450-45CA-B399-FF61E31B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D3677-5B02-48ED-8E05-BE4D6390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1492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ACF83-7E93-4A82-ACB2-0186FD24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2E418-09B4-4743-98EE-79863F33D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99524-FE23-4EDC-8357-87FEAD8EF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36245-AF3D-4D9C-9098-6CD4CE958BD8}" type="datetimeFigureOut">
              <a:rPr lang="sr-Latn-RS" smtClean="0"/>
              <a:t>24.1.2024.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F4392-C05B-4411-81C7-54CC297B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0D7EA-27D0-4834-849B-EA23F72EC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1BCD8-9869-49E9-96EB-E56DECB783D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6595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98026" y="408374"/>
            <a:ext cx="7522297" cy="1493216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RAZVOJNE KARAKTERISTIKE MLADIH</a:t>
            </a:r>
            <a:b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UZRASTA 15 DO 18 GODINA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66490" y="5685787"/>
            <a:ext cx="10644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b="1" dirty="0" err="1"/>
              <a:t>Programski</a:t>
            </a:r>
            <a:r>
              <a:rPr lang="en-GB" altLang="en-US" sz="1200" b="1" dirty="0"/>
              <a:t> </a:t>
            </a:r>
            <a:r>
              <a:rPr lang="en-GB" altLang="en-US" sz="1200" b="1" dirty="0" err="1"/>
              <a:t>zadatak</a:t>
            </a:r>
            <a:r>
              <a:rPr lang="en-GB" altLang="en-US" sz="1200" b="1" dirty="0"/>
              <a:t> </a:t>
            </a:r>
            <a:r>
              <a:rPr lang="en-GB" altLang="en-US" sz="1200" b="1" dirty="0" err="1"/>
              <a:t>Posebnog</a:t>
            </a:r>
            <a:r>
              <a:rPr lang="en-GB" altLang="en-US" sz="1200" b="1" dirty="0"/>
              <a:t> </a:t>
            </a:r>
            <a:r>
              <a:rPr lang="en-GB" altLang="en-US" sz="1200" b="1" dirty="0" err="1"/>
              <a:t>programa</a:t>
            </a:r>
            <a:r>
              <a:rPr lang="en-GB" altLang="en-US" sz="1200" b="1" dirty="0"/>
              <a:t> u </a:t>
            </a:r>
            <a:r>
              <a:rPr lang="en-GB" altLang="en-US" sz="1200" b="1" dirty="0" err="1"/>
              <a:t>oblasti</a:t>
            </a:r>
            <a:r>
              <a:rPr lang="en-GB" altLang="en-US" sz="1200" b="1" dirty="0"/>
              <a:t> </a:t>
            </a:r>
            <a:r>
              <a:rPr lang="en-GB" altLang="en-US" sz="1200" b="1" dirty="0" err="1"/>
              <a:t>javnog</a:t>
            </a:r>
            <a:r>
              <a:rPr lang="en-GB" altLang="en-US" sz="1200" b="1" dirty="0"/>
              <a:t> </a:t>
            </a:r>
            <a:r>
              <a:rPr lang="en-GB" altLang="en-US" sz="1200" b="1" dirty="0" err="1"/>
              <a:t>zdravlja</a:t>
            </a:r>
            <a:r>
              <a:rPr lang="en-GB" altLang="en-US" sz="1200" b="1" dirty="0"/>
              <a:t> za APV u 2020. </a:t>
            </a:r>
            <a:r>
              <a:rPr lang="en-GB" altLang="en-US" sz="1200" b="1" dirty="0" err="1"/>
              <a:t>godini</a:t>
            </a:r>
            <a:r>
              <a:rPr lang="en-GB" altLang="en-US" sz="1200" b="1" dirty="0"/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b="1" dirty="0" err="1"/>
              <a:t>Unapređenje</a:t>
            </a:r>
            <a:r>
              <a:rPr lang="en-GB" altLang="en-US" sz="1200" b="1" dirty="0"/>
              <a:t> </a:t>
            </a:r>
            <a:r>
              <a:rPr lang="en-GB" altLang="en-US" sz="1200" b="1" dirty="0" err="1"/>
              <a:t>zdravstvene</a:t>
            </a:r>
            <a:r>
              <a:rPr lang="en-GB" altLang="en-US" sz="1200" b="1" dirty="0"/>
              <a:t> </a:t>
            </a:r>
            <a:r>
              <a:rPr lang="en-GB" altLang="en-US" sz="1200" b="1" dirty="0" err="1"/>
              <a:t>pismenosti</a:t>
            </a:r>
            <a:r>
              <a:rPr lang="en-GB" altLang="en-US" sz="1200" b="1" dirty="0"/>
              <a:t> </a:t>
            </a:r>
            <a:r>
              <a:rPr lang="en-GB" altLang="en-US" sz="1200" b="1" dirty="0" err="1"/>
              <a:t>populacije</a:t>
            </a:r>
            <a:r>
              <a:rPr lang="en-GB" altLang="en-US" sz="1200" b="1" dirty="0"/>
              <a:t> – „</a:t>
            </a:r>
            <a:r>
              <a:rPr lang="en-GB" altLang="en-US" sz="1200" b="1" dirty="0" err="1"/>
              <a:t>Znanjem</a:t>
            </a:r>
            <a:r>
              <a:rPr lang="en-GB" altLang="en-US" sz="1200" b="1" dirty="0"/>
              <a:t> do </a:t>
            </a:r>
            <a:r>
              <a:rPr lang="en-GB" altLang="en-US" sz="1200" b="1" dirty="0" err="1"/>
              <a:t>zdravih</a:t>
            </a:r>
            <a:r>
              <a:rPr lang="en-GB" altLang="en-US" sz="1200" b="1" dirty="0"/>
              <a:t> </a:t>
            </a:r>
            <a:r>
              <a:rPr lang="en-GB" altLang="en-US" sz="1200" b="1" dirty="0" err="1"/>
              <a:t>izbora</a:t>
            </a:r>
            <a:r>
              <a:rPr lang="en-GB" altLang="en-US" sz="1200" b="1" dirty="0"/>
              <a:t>“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56413-327A-4679-BB75-888F17ED1393}"/>
              </a:ext>
            </a:extLst>
          </p:cNvPr>
          <p:cNvSpPr txBox="1"/>
          <p:nvPr/>
        </p:nvSpPr>
        <p:spPr>
          <a:xfrm>
            <a:off x="4110361" y="2311303"/>
            <a:ext cx="428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Jelena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Bjelanović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Teenager and his girlfriend with smartphones stock photo">
            <a:extLst>
              <a:ext uri="{FF2B5EF4-FFF2-40B4-BE49-F238E27FC236}">
                <a16:creationId xmlns:a16="http://schemas.microsoft.com/office/drawing/2014/main" id="{FFF6534A-1F9E-47CD-BB9D-6796B3A14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2" y="2347870"/>
            <a:ext cx="3130167" cy="20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People Adult photo and picture">
            <a:extLst>
              <a:ext uri="{FF2B5EF4-FFF2-40B4-BE49-F238E27FC236}">
                <a16:creationId xmlns:a16="http://schemas.microsoft.com/office/drawing/2014/main" id="{3A5DA651-E43C-4424-B5E5-1C02809E0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6"/>
          <a:stretch/>
        </p:blipFill>
        <p:spPr bwMode="auto">
          <a:xfrm>
            <a:off x="4541552" y="3066068"/>
            <a:ext cx="1893545" cy="20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ree Monterrey T-Shirt photo and picture">
            <a:extLst>
              <a:ext uri="{FF2B5EF4-FFF2-40B4-BE49-F238E27FC236}">
                <a16:creationId xmlns:a16="http://schemas.microsoft.com/office/drawing/2014/main" id="{48DD9834-6E69-4D5A-A25F-E9CE7792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095" y="2920662"/>
            <a:ext cx="3240350" cy="232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36F6A9-FEE4-44F1-878E-220954EFA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10" y="5224122"/>
            <a:ext cx="3240350" cy="4616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A576-0E76-4AC5-8893-42D956EAA1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5"/>
          <a:stretch/>
        </p:blipFill>
        <p:spPr>
          <a:xfrm>
            <a:off x="148510" y="75511"/>
            <a:ext cx="2049517" cy="1487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7D052C-53AD-45D2-87FD-E7EC2FECF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323" y="159838"/>
            <a:ext cx="2323167" cy="7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6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EC9B-A138-4DA3-924C-854ABC93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11" y="582730"/>
            <a:ext cx="10515600" cy="806727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683B1-7CB9-42FD-B87B-AEFC5CBD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800" y="1961964"/>
            <a:ext cx="10332000" cy="28822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https://www.cdc.gov/ncbddd/childdevelopment/positiveparenting/adolescence2.html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https://medlineplus.gov/ency/article/002003.htm</a:t>
            </a: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Centar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socijalni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rad za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opštine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Kotor,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Tivat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Budva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Brošura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Adolescencija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D2040E-93F2-41D4-BD0B-67B3111485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5"/>
          <a:stretch/>
        </p:blipFill>
        <p:spPr>
          <a:xfrm>
            <a:off x="126123" y="5370251"/>
            <a:ext cx="2049517" cy="1487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457D88-29DC-4371-ABDE-9D738131B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641" y="5835250"/>
            <a:ext cx="2323167" cy="731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19AB8D-D667-499A-B0B6-072C6A20A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689" y="4637807"/>
            <a:ext cx="10516511" cy="938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D14E1D-F92E-4A5E-97A1-D9462E168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785" y="5652460"/>
            <a:ext cx="3286029" cy="548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E69DD7-0E7E-4D44-8E62-11251D4A2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5873" y="6275270"/>
            <a:ext cx="724267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9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493E-4F9D-476A-A150-EF087E99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Adolescencija</a:t>
            </a:r>
            <a:endParaRPr lang="sr-Latn-R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9E348-CA8F-43BB-9FB2-8C6C5A272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Period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tranzicije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detinjstva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odraslog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doba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podeliti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uzrastne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grupe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adolescencija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11-14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Srednja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adolescencija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15-18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Kasna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adolescencija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19-21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100" name="Picture 4" descr="Free Adolescent The Rebel illustration and picture">
            <a:extLst>
              <a:ext uri="{FF2B5EF4-FFF2-40B4-BE49-F238E27FC236}">
                <a16:creationId xmlns:a16="http://schemas.microsoft.com/office/drawing/2014/main" id="{346D49AE-6F07-4885-8800-76C44F32D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21"/>
          <a:stretch/>
        </p:blipFill>
        <p:spPr bwMode="auto">
          <a:xfrm>
            <a:off x="160169" y="4089744"/>
            <a:ext cx="4631184" cy="261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ree Girl Talking On Phone photo and picture">
            <a:extLst>
              <a:ext uri="{FF2B5EF4-FFF2-40B4-BE49-F238E27FC236}">
                <a16:creationId xmlns:a16="http://schemas.microsoft.com/office/drawing/2014/main" id="{EE84D580-A731-407B-B1A8-CF3065095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8" t="7585" r="3172" b="6785"/>
          <a:stretch/>
        </p:blipFill>
        <p:spPr bwMode="auto">
          <a:xfrm>
            <a:off x="9616956" y="1"/>
            <a:ext cx="2575043" cy="21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ree Teenager Desperate photo and picture">
            <a:extLst>
              <a:ext uri="{FF2B5EF4-FFF2-40B4-BE49-F238E27FC236}">
                <a16:creationId xmlns:a16="http://schemas.microsoft.com/office/drawing/2014/main" id="{18F6285D-2238-4A1F-84B6-B407393A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114" y="3179042"/>
            <a:ext cx="2271110" cy="340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0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20F272-5E86-4E28-A04E-330834077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23" y="1918840"/>
            <a:ext cx="11235431" cy="493916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15 do 18 godina je uzbudljivo doba života. Ali ove godine mogu biti izazovne za tinejdžere i njihove roditelje. Javljaju se česte promene emocija u „borbi“ da se nose sa školom, prijateljima, simpatijama i očekivanjima roditelja i drugih odraslih.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samopoštovanje tinejdžera u ovom uzrastu utiču uspeh u školi, svakodnevne aktivnosti i prijateljstva.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Tinejdžeri imaju tendenciju da se porede sa drugima i mogu stvoriti pogrešne ideje o izgledu svog tela. Uticaj društvenih mreža i medija može doprineti lošoj slici o svom telu kod tinejdžera.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F4C23E3-6C6F-4C40-A2DF-FF88B723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Srednja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adolescencija</a:t>
            </a:r>
            <a:endParaRPr lang="sr-Latn-R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ree Girl Back photo and picture">
            <a:extLst>
              <a:ext uri="{FF2B5EF4-FFF2-40B4-BE49-F238E27FC236}">
                <a16:creationId xmlns:a16="http://schemas.microsoft.com/office/drawing/2014/main" id="{6BA78C91-150B-4AC3-A8E1-E8637B5BF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960" y="0"/>
            <a:ext cx="2539040" cy="169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 Girl Young Woman photo and picture">
            <a:extLst>
              <a:ext uri="{FF2B5EF4-FFF2-40B4-BE49-F238E27FC236}">
                <a16:creationId xmlns:a16="http://schemas.microsoft.com/office/drawing/2014/main" id="{20FD8EC1-67C9-4963-8D6F-FF7B1D909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91" y="0"/>
            <a:ext cx="2408405" cy="16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1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90199-1579-4888-B528-FDFDE3F2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Emocionalne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socijalne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promene</a:t>
            </a:r>
            <a:endParaRPr lang="sr-Latn-R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AB439-2A6C-4F0B-976C-9BA9190B1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8" y="1624737"/>
            <a:ext cx="10835936" cy="4868138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Latn-RS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ovom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uzrastu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Imaju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više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interesovanja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romantične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veze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stupanje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intimne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odnose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Imaju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manje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konfliktnih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situacija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roditeljima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Pokazuju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veću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nezavisnost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naročito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odnosima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roditeljima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Uspostavljaju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dublje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bliskije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odnose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drugom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drugaricom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Provode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više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vremena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društvom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manje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roditeljima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Imaju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velike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oscilacije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raspoloženju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Mogu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osećati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veliku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tugu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što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može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rezultirati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rizičnim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ponašanjem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loše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ocene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školi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upotreba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alkohola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psihoaktivnih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supstanci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nesiguran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...).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Meeting, shaking hands teenage male and female friends on the city street stock photo">
            <a:extLst>
              <a:ext uri="{FF2B5EF4-FFF2-40B4-BE49-F238E27FC236}">
                <a16:creationId xmlns:a16="http://schemas.microsoft.com/office/drawing/2014/main" id="{8D7A3E24-44A9-453C-B85E-DFCD902A5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r="4979"/>
          <a:stretch/>
        </p:blipFill>
        <p:spPr bwMode="auto">
          <a:xfrm>
            <a:off x="9502066" y="0"/>
            <a:ext cx="2689934" cy="20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4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DEE69-ABE8-4D4D-9590-58AA06F68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Učenje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stavovi</a:t>
            </a: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C96E8-3004-47A2-919E-ACB800D92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Imaju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definisanije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radne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navike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Ozbiljnije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shvataju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svoje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radne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obaveze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pokazuju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više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brige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buduće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školske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radne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planove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Sposobniji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daju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objasne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razloge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sopstvenih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stavova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izbora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uključujući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ono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što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ispravno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ono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što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nije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Počinju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uočavaju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ljudi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mogu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vide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problem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različite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načine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Ali, u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ovom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uzrastu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vrlo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često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smatraju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njihovi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lični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stavovi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najispravniji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misle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„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znaju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A famous professor has arrived at the university to conduct a special lesson, the student pulls his hand up to ask him a question stock photo">
            <a:extLst>
              <a:ext uri="{FF2B5EF4-FFF2-40B4-BE49-F238E27FC236}">
                <a16:creationId xmlns:a16="http://schemas.microsoft.com/office/drawing/2014/main" id="{8537E08C-AE26-4A6D-A478-DD8810AB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322" y="234148"/>
            <a:ext cx="29146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ree Mathematics Formula illustration and picture">
            <a:extLst>
              <a:ext uri="{FF2B5EF4-FFF2-40B4-BE49-F238E27FC236}">
                <a16:creationId xmlns:a16="http://schemas.microsoft.com/office/drawing/2014/main" id="{C2898358-A34B-4E6E-85E5-B07E2BCA1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/>
        </p:blipFill>
        <p:spPr bwMode="auto">
          <a:xfrm>
            <a:off x="5553510" y="234148"/>
            <a:ext cx="2775857" cy="164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5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FDEC-F101-4E63-8E25-B2534419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Saveti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roditelje</a:t>
            </a:r>
            <a:endParaRPr lang="sr-Latn-R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BF780C-58F9-439E-80DD-CFA9EE0C0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Razgovarajte sa svojom decom o njihovim brigama i obratite pažnju na sve promene njihovom ponašanju, posebno ako deluju tužno i usamljeno. Potražite stručnu pomoć ukoliko je potrebno.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Pohvalite svoju decu i proslavite njihove napore i dostignuća.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Pokažite interesovanje za školske i vannastavne aktivnosti i ohrabrite ih da se uključe u dodatne aktivnosti kao što su sport, muzika, gluma, umetnost…</a:t>
            </a:r>
          </a:p>
        </p:txBody>
      </p:sp>
      <p:pic>
        <p:nvPicPr>
          <p:cNvPr id="3074" name="Picture 2" descr="Mental Health Volunteer Child stock photo">
            <a:extLst>
              <a:ext uri="{FF2B5EF4-FFF2-40B4-BE49-F238E27FC236}">
                <a16:creationId xmlns:a16="http://schemas.microsoft.com/office/drawing/2014/main" id="{89446B47-8BDE-43D2-B8FB-41B869EE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79" y="1587"/>
            <a:ext cx="3119021" cy="195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Lonely Woman illustration and picture">
            <a:extLst>
              <a:ext uri="{FF2B5EF4-FFF2-40B4-BE49-F238E27FC236}">
                <a16:creationId xmlns:a16="http://schemas.microsoft.com/office/drawing/2014/main" id="{5E8D00D8-EFB0-4652-AF10-46310A752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54" y="64742"/>
            <a:ext cx="18256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98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FDEC-F101-4E63-8E25-B2534419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Saveti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roditelje</a:t>
            </a:r>
            <a:endParaRPr lang="sr-Latn-R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BF780C-58F9-439E-80DD-CFA9EE0C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1" y="186050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Pokazujte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naklonost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svojoj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Provodite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vreme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sr-Latn-R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radeći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stvari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kojima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zajedno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uživate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Poštujte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mišljenje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svojih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tinejdžera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Ne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umanjujte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njihove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ideje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stavove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Pomozite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donose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dobre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odluke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Omogućite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koriste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sopstveno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rasuđivanje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budite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raspolaganju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savet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podršku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Free Merry Christmas Children photo and picture">
            <a:extLst>
              <a:ext uri="{FF2B5EF4-FFF2-40B4-BE49-F238E27FC236}">
                <a16:creationId xmlns:a16="http://schemas.microsoft.com/office/drawing/2014/main" id="{84B22AC9-980D-4E8C-BC44-57383A001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81" y="4528227"/>
            <a:ext cx="4202097" cy="224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ree Family Portrait photo and picture">
            <a:extLst>
              <a:ext uri="{FF2B5EF4-FFF2-40B4-BE49-F238E27FC236}">
                <a16:creationId xmlns:a16="http://schemas.microsoft.com/office/drawing/2014/main" id="{0889BEC7-3054-4DBE-BB0E-96D64387E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83" y="1"/>
            <a:ext cx="2501585" cy="29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0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FDEC-F101-4E63-8E25-B2534419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Saveti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roditelje</a:t>
            </a:r>
            <a:endParaRPr lang="sr-Latn-R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BF780C-58F9-439E-80DD-CFA9EE0C0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Ukoliko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vaša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provode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vremena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društvenim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mrežama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razgovarajte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internet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opasnostima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 tome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objavljuju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komuniciraju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koliko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vremena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provode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koristeći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pametne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telefone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Renting scooter with mobile payment stock photo">
            <a:extLst>
              <a:ext uri="{FF2B5EF4-FFF2-40B4-BE49-F238E27FC236}">
                <a16:creationId xmlns:a16="http://schemas.microsoft.com/office/drawing/2014/main" id="{FD96E243-241B-4137-9D2C-F38199D3E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744" y="3767462"/>
            <a:ext cx="2764839" cy="18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Girl Mobile photo and picture">
            <a:extLst>
              <a:ext uri="{FF2B5EF4-FFF2-40B4-BE49-F238E27FC236}">
                <a16:creationId xmlns:a16="http://schemas.microsoft.com/office/drawing/2014/main" id="{67179388-3363-41AB-9663-CCD5F9864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0342"/>
            <a:ext cx="3497802" cy="233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Log In Monitor photo and picture">
            <a:extLst>
              <a:ext uri="{FF2B5EF4-FFF2-40B4-BE49-F238E27FC236}">
                <a16:creationId xmlns:a16="http://schemas.microsoft.com/office/drawing/2014/main" id="{C4DB5B1C-D2D0-4001-97A8-DE0253A1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49" y="3543925"/>
            <a:ext cx="3193447" cy="229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ree Phone Display photo and picture">
            <a:extLst>
              <a:ext uri="{FF2B5EF4-FFF2-40B4-BE49-F238E27FC236}">
                <a16:creationId xmlns:a16="http://schemas.microsoft.com/office/drawing/2014/main" id="{F25595D7-01CB-4FCF-9925-871169142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161" y="-17601"/>
            <a:ext cx="2764839" cy="18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3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FDEC-F101-4E63-8E25-B2534419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Saveti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GB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roditelje</a:t>
            </a:r>
            <a:endParaRPr lang="sr-Latn-R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BF780C-58F9-439E-80DD-CFA9EE0C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3489" cy="466725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Razgovarajte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svojom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decom.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Pomozite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unapred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isplaniraju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ponašanje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teškim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neprijatnim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situacijama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odnosno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mogu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urade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ukoliko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neko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društvu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ponudi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probaju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psihoaktivne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supstance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budu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pod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pritiskom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imaju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seksualne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odnose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neko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ko je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pio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alkohol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ponudi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vožnju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Poštujte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potrebu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vaših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tinejdžera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privatnošću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Ohrabrite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svoju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dovoljno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spavaju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vežbaju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kao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jedu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zdrave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uravnotežene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obroke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GB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Free Teenager Hoodie photo and picture">
            <a:extLst>
              <a:ext uri="{FF2B5EF4-FFF2-40B4-BE49-F238E27FC236}">
                <a16:creationId xmlns:a16="http://schemas.microsoft.com/office/drawing/2014/main" id="{4FEBC1C6-8085-4FFD-B579-097BC224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416" y="5359774"/>
            <a:ext cx="2245584" cy="149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Free Drink Driving Drunk photo and picture">
            <a:extLst>
              <a:ext uri="{FF2B5EF4-FFF2-40B4-BE49-F238E27FC236}">
                <a16:creationId xmlns:a16="http://schemas.microsoft.com/office/drawing/2014/main" id="{6539A8CB-1AF7-4694-8B19-17054A13E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375" y="-21080"/>
            <a:ext cx="2998626" cy="200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ree Mark With A Cross Cross vector and picture">
            <a:extLst>
              <a:ext uri="{FF2B5EF4-FFF2-40B4-BE49-F238E27FC236}">
                <a16:creationId xmlns:a16="http://schemas.microsoft.com/office/drawing/2014/main" id="{9D9CD285-5F2B-4780-BBA4-B309EB55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101" y="881427"/>
            <a:ext cx="1123979" cy="112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32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628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RAZVOJNE KARAKTERISTIKE MLADIH UZRASTA 15 DO 18 GODINA</vt:lpstr>
      <vt:lpstr>Adolescencija</vt:lpstr>
      <vt:lpstr>Srednja adolescencija</vt:lpstr>
      <vt:lpstr>Emocionalne i socijalne promene</vt:lpstr>
      <vt:lpstr>Učenje i stavovi</vt:lpstr>
      <vt:lpstr>Saveti za roditelje</vt:lpstr>
      <vt:lpstr>Saveti za roditelje</vt:lpstr>
      <vt:lpstr>Saveti za roditelje</vt:lpstr>
      <vt:lpstr>Saveti za roditelje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IZJZV</dc:creator>
  <cp:lastModifiedBy>Korisnik</cp:lastModifiedBy>
  <cp:revision>63</cp:revision>
  <dcterms:created xsi:type="dcterms:W3CDTF">2022-09-09T08:29:40Z</dcterms:created>
  <dcterms:modified xsi:type="dcterms:W3CDTF">2024-01-24T08:26:14Z</dcterms:modified>
</cp:coreProperties>
</file>